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85" r:id="rId4"/>
    <p:sldId id="302" r:id="rId5"/>
    <p:sldId id="286" r:id="rId6"/>
    <p:sldId id="268" r:id="rId7"/>
    <p:sldId id="283" r:id="rId8"/>
    <p:sldId id="284" r:id="rId9"/>
    <p:sldId id="266" r:id="rId10"/>
    <p:sldId id="287" r:id="rId11"/>
    <p:sldId id="267" r:id="rId12"/>
    <p:sldId id="271" r:id="rId13"/>
    <p:sldId id="289" r:id="rId14"/>
    <p:sldId id="270" r:id="rId15"/>
    <p:sldId id="297" r:id="rId16"/>
    <p:sldId id="291" r:id="rId17"/>
    <p:sldId id="295" r:id="rId18"/>
    <p:sldId id="296" r:id="rId19"/>
    <p:sldId id="298" r:id="rId20"/>
    <p:sldId id="269" r:id="rId21"/>
    <p:sldId id="300" r:id="rId22"/>
    <p:sldId id="301" r:id="rId23"/>
    <p:sldId id="299" r:id="rId24"/>
    <p:sldId id="274" r:id="rId25"/>
    <p:sldId id="303" r:id="rId26"/>
    <p:sldId id="275" r:id="rId27"/>
    <p:sldId id="277" r:id="rId28"/>
    <p:sldId id="280" r:id="rId29"/>
    <p:sldId id="281" r:id="rId30"/>
    <p:sldId id="282" r:id="rId31"/>
    <p:sldId id="278" r:id="rId32"/>
    <p:sldId id="265" r:id="rId3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878787"/>
    <a:srgbClr val="E23029"/>
    <a:srgbClr val="E12F29"/>
    <a:srgbClr val="79D5ED"/>
    <a:srgbClr val="753DB8"/>
    <a:srgbClr val="9B72CB"/>
    <a:srgbClr val="A16AE2"/>
    <a:srgbClr val="33C0E3"/>
    <a:srgbClr val="007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B1331-4CB1-4D34-B67E-1446D952C707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18DB0-8A12-4886-8831-653A75F2047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24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06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25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41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150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750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83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118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4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967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48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37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123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825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99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529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698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103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17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661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02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262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319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045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392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65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79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713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52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11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85BB-460B-4A41-9C08-A99758F40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3E41E-05F2-4717-BCD8-513E4DF5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09F16-423F-4213-A804-EDC7D818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C292-5BF1-4A65-BF2B-507C355E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9332-9A6E-4FB7-9624-F418938C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560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659-9A49-4382-9DCE-4CD8C86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B6B3B-ED53-420D-8092-9556235DD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589-8F2C-46F8-9501-FF341538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E425B-C763-47B6-BC60-A203B47E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066EB-0BBD-4213-9E26-58647CC1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139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FA8C1-2814-4239-8AC2-93FB918E4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1CB92-E938-4B0B-A648-CF8A89803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0CD9-17FA-4D23-AEA8-F92F6882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5B668-7759-4FB7-9A6C-875807CA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0A20-94D5-489E-B1BE-247BDFF9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418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9A9E-252D-4CE5-9418-7C4FC9EE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F0BA-EF59-4DAA-B3E4-65DA32A1B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B566-0F1C-4F2D-A6CC-956FF7DD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12B40-615D-4FD1-82C9-F3B06AC6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B8E5-1DA7-4C42-9D0A-F49CFB57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23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52B3-586B-4A4C-BEDD-0DCE7F92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48332-335A-49FA-8AE4-B0877BD0F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9156-0BFF-4075-A9C6-E30AE469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1109A-7405-4BB6-A30E-A0DC8ED8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2631-8C81-4440-BAF6-5305CC44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021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D539-6EDD-499D-BD7F-8EBC02D7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304F-8FD1-470A-B54D-A3552D13E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8CE95-6703-4ABE-90DD-C1BC93E6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65C21-19FE-42C6-B60F-4F188AE3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C9291-AB58-4D34-A430-BDE33412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10CC9-3469-489B-9989-5F468421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344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52B-1864-46E1-BF2E-DCEF4ABD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74100-F1D4-4D21-9D22-ED8474F65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FC686-6860-4D5C-A22E-F8A7412B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24C35-982F-4952-99A6-EC9A64FF0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74277-234B-4500-8F95-29852F5DC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2CE05-1323-491E-895B-22516405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839FC-611B-4888-8715-AAC89A67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72F13-424D-43D0-8541-2EF67DE7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280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521-BD41-4741-997E-82362D96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05FE-6BF9-4A34-B6FC-2CDEBCC9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E6862-4611-428A-BEC8-96F3B39C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91A73-C766-479C-9952-1FBB5DE3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558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123D7-D6A5-418C-BD4E-C84BDE22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5D03-06E1-4B69-A64B-B4F04051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6C8B-55C8-460B-857F-5DED558E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588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B511-DD8C-48A7-B2B4-3D5DBE7F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FE24-CA8F-43C1-A806-F6CC6815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54BE-BDC4-4DDD-901F-0AD227C9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F03EF-EF6B-4F90-8460-034906B2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BB36-6EAF-4CEA-BC06-CB9D741E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C18D0-6EA1-4359-B221-0804DC33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085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85B2-805B-4BA7-9F56-2EC9E949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08067-68CB-4C6B-9ED3-88A72B3D2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1C7C0-B343-4CC1-8959-1B035CE7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713C6-0717-4D30-8C8B-D4EC5905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039AF-F540-4BB7-8DB6-0B7D6D7B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50717-DD4A-4F32-A0F8-3F6D1DD1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53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7CABB-45AC-4A9D-874A-6BD1DFD6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1466-4DAA-4E05-9793-A144CFB80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F22D1-AB17-4152-A47F-7AABE2019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586B-DCBA-44CB-9C12-580CA562A712}" type="datetimeFigureOut">
              <a:rPr lang="es-PE" smtClean="0"/>
              <a:t>03/05/2022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BD49F-4A17-4C92-B1B1-C04356A77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5203-0E04-48BB-8D99-8A8924BF3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212C-26F5-4DB4-BF65-2CC9D2DA93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85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ql/azure-data-studio/download-azure-data-studio?view=sql-server-ver15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4294208"/>
            <a:ext cx="9144000" cy="96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www.singulartech.ai</a:t>
            </a:r>
            <a:endParaRPr dirty="0"/>
          </a:p>
        </p:txBody>
      </p:sp>
      <p:pic>
        <p:nvPicPr>
          <p:cNvPr id="86" name="Google Shape;86;p1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6906" y="2740306"/>
            <a:ext cx="7778187" cy="137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</a:rPr>
              <a:t>2</a:t>
            </a:r>
            <a:r>
              <a:rPr lang="es-PE" sz="6600" b="1" dirty="0" smtClean="0">
                <a:solidFill>
                  <a:schemeClr val="bg1"/>
                </a:solidFill>
              </a:rPr>
              <a:t>. ESCENARIO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1133856"/>
            <a:ext cx="10537788" cy="74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Escenario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Eres un desarrollador web y estás a cargo del mantenimiento de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 de tu compañía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este ejercicio, necesitas crear un api que exponga y recolecte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números de teléfonos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una aplicación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cliente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ya sea web,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mobile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o desktop. Debes asumir que el api que construyas sea simple y extensible a futuro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9" name="Google Shape;166;p8"/>
          <p:cNvSpPr txBox="1"/>
          <p:nvPr/>
        </p:nvSpPr>
        <p:spPr>
          <a:xfrm>
            <a:off x="827105" y="3615681"/>
            <a:ext cx="10537788" cy="8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Objetivo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1258823" y="4429681"/>
            <a:ext cx="967435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Construir un api con las características mínimas de Almacenamiento, Seguridad, Versionamiento y Documentación usando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Core.</a:t>
            </a:r>
          </a:p>
        </p:txBody>
      </p:sp>
    </p:spTree>
    <p:extLst>
      <p:ext uri="{BB962C8B-B14F-4D97-AF65-F5344CB8AC3E}">
        <p14:creationId xmlns:p14="http://schemas.microsoft.com/office/powerpoint/2010/main" val="7283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Creación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65830" y="1877752"/>
            <a:ext cx="7260336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new web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-o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Singular.Demo.Api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-f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net6.0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160" y="2786349"/>
            <a:ext cx="7345676" cy="31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01240" y="2875566"/>
            <a:ext cx="7589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3. DOCUMENTACIÓN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8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OpenAPI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8" y="1877752"/>
            <a:ext cx="11200301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iniciativa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(OAI) fue creada por un consorcio de expertos de la industria con visión de futuro que reconocen el inmenso valor de la estandarización de cómo las apis son descritas y documentadas. Como una estructura de gobernanza bajo la Fundación Linux (Linux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Foundation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), la OAI está centrada en crear, evolucionar y promover un formato de descripción neutral entre proveedores. La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fue originalmente basada en la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donada por la compañía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SmartBear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Software.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90" y="6486482"/>
            <a:ext cx="2098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https://www.openapis.org/about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75" y="4186023"/>
            <a:ext cx="5852353" cy="18001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9399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Swagger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8" y="1877752"/>
            <a:ext cx="11200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librería por excelencia para documentar apis en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 es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“Especificación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 fue creada por la compañía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SmartBear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Software con el fin de documentar apis de un a forma agnóstica durante el diseño de apis, esta especificación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lo suficiente en el mercado al punto de convertirse en un  estándar para la documentación y fue adoptada por el consorcio que ahora lo mantiene.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90" y="6486482"/>
            <a:ext cx="2098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https://swagger.io/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83576" y="3654920"/>
            <a:ext cx="5224844" cy="2145220"/>
            <a:chOff x="3388804" y="3852161"/>
            <a:chExt cx="5224844" cy="21452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8804" y="3852161"/>
              <a:ext cx="2266543" cy="214522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5347" y="4345281"/>
              <a:ext cx="2958301" cy="104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5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agregar la librería de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al proyecto ejecutar el siguiente comand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34080" y="2230816"/>
            <a:ext cx="93238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SwashBuckle.AspNetCore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6.1.4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659" y="2888492"/>
            <a:ext cx="6900672" cy="33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301240" y="2875566"/>
            <a:ext cx="7589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4. ROUTING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Routing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495846" y="1562929"/>
            <a:ext cx="11200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realizar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las llamadas API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RESTful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debes hacer uso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 verbos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HTTP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95608" y="2241948"/>
          <a:ext cx="6200775" cy="167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30972">
                  <a:extLst>
                    <a:ext uri="{9D8B030D-6E8A-4147-A177-3AD203B41FA5}">
                      <a16:colId xmlns:a16="http://schemas.microsoft.com/office/drawing/2014/main" val="1475151576"/>
                    </a:ext>
                  </a:extLst>
                </a:gridCol>
                <a:gridCol w="4669803">
                  <a:extLst>
                    <a:ext uri="{9D8B030D-6E8A-4147-A177-3AD203B41FA5}">
                      <a16:colId xmlns:a16="http://schemas.microsoft.com/office/drawing/2014/main" val="2238562662"/>
                    </a:ext>
                  </a:extLst>
                </a:gridCol>
              </a:tblGrid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b="1" dirty="0">
                          <a:solidFill>
                            <a:schemeClr val="bg1"/>
                          </a:solidFill>
                          <a:effectLst/>
                        </a:rPr>
                        <a:t>HTTP </a:t>
                      </a:r>
                      <a:r>
                        <a:rPr lang="es-PE" sz="1600" b="1" dirty="0" err="1">
                          <a:solidFill>
                            <a:schemeClr val="bg1"/>
                          </a:solidFill>
                          <a:effectLst/>
                        </a:rPr>
                        <a:t>verb</a:t>
                      </a:r>
                      <a:endParaRPr lang="es-PE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b="1" dirty="0" err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s-PE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927768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>
                          <a:effectLst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Sends data that creates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703071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>
                          <a:effectLst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Sends data that updates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81003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>
                          <a:effectLst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 err="1">
                          <a:effectLst/>
                        </a:rPr>
                        <a:t>Removes</a:t>
                      </a:r>
                      <a:r>
                        <a:rPr lang="es-PE" sz="1600" dirty="0">
                          <a:effectLst/>
                        </a:rPr>
                        <a:t> a </a:t>
                      </a:r>
                      <a:r>
                        <a:rPr lang="es-PE" sz="1600" dirty="0" err="1">
                          <a:effectLst/>
                        </a:rPr>
                        <a:t>resource</a:t>
                      </a:r>
                      <a:endParaRPr lang="es-PE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24178"/>
                  </a:ext>
                </a:extLst>
              </a:tr>
              <a:tr h="300774">
                <a:tc>
                  <a:txBody>
                    <a:bodyPr/>
                    <a:lstStyle/>
                    <a:p>
                      <a:pPr algn="l" fontAlgn="t"/>
                      <a:r>
                        <a:rPr lang="es-PE" sz="1600" dirty="0" smtClean="0">
                          <a:effectLst/>
                        </a:rPr>
                        <a:t>GET</a:t>
                      </a:r>
                      <a:endParaRPr lang="es-PE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dirty="0" err="1" smtClean="0">
                          <a:effectLst/>
                        </a:rPr>
                        <a:t>Returns</a:t>
                      </a:r>
                      <a:r>
                        <a:rPr lang="es-PE" sz="1600" dirty="0" smtClean="0">
                          <a:effectLst/>
                        </a:rPr>
                        <a:t>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8935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07" y="4328454"/>
            <a:ext cx="62007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35124" y="2875566"/>
            <a:ext cx="7921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5. ALMACENAMIENTO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5773836" y="1568892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E6D7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.Net</a:t>
            </a:r>
            <a:r>
              <a:rPr lang="en-US" sz="6000" b="1" dirty="0" smtClean="0">
                <a:solidFill>
                  <a:srgbClr val="05E6D7"/>
                </a:solidFill>
                <a:latin typeface="Poppins"/>
                <a:ea typeface="Poppins"/>
                <a:cs typeface="Poppins"/>
                <a:sym typeface="Poppins"/>
              </a:rPr>
              <a:t> Apis</a:t>
            </a:r>
            <a:endParaRPr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6095998" y="2937448"/>
            <a:ext cx="5257799" cy="116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s-PE" sz="1400" b="1" dirty="0">
                <a:solidFill>
                  <a:srgbClr val="05E6D7"/>
                </a:solidFill>
                <a:latin typeface="Poppins SemiBold"/>
                <a:ea typeface="Poppins SemiBold"/>
                <a:cs typeface="Poppins SemiBold"/>
                <a:sym typeface="Poppins Light"/>
              </a:rPr>
              <a:t>.NET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plataforma de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desarrollo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código abierto 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creada y soportada por Microsoft utilizada para la construcción </a:t>
            </a:r>
            <a:r>
              <a:rPr lang="es-PE" sz="14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 diferentes tipos de aplicaciones de software</a:t>
            </a: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" name="Google Shape;93;p2"/>
          <p:cNvSpPr txBox="1">
            <a:spLocks/>
          </p:cNvSpPr>
          <p:nvPr/>
        </p:nvSpPr>
        <p:spPr>
          <a:xfrm>
            <a:off x="8418573" y="5962963"/>
            <a:ext cx="2855979" cy="392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None/>
            </a:pPr>
            <a:r>
              <a:rPr lang="es-PE" sz="1400" dirty="0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Presentado por: Singular </a:t>
            </a:r>
            <a:r>
              <a:rPr lang="es-PE" sz="1400" dirty="0" err="1" smtClean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</a:t>
            </a:r>
            <a:endParaRPr lang="en-US" sz="1400" dirty="0" smtClean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4818" name="Picture 2" descr="File:.NET Core Logo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50" y="3011046"/>
            <a:ext cx="1185678" cy="118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Entity Framework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La herramienta más usada para el acceso a datos y almacenamiento en .NET Core es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Entity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Framework, este herramienta permite abstraer la forma en la que se acceden a diferentes tipos de bases de datos entre ellas SQL Server,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MySQL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Postgres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etc. mediante “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Providers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”.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733" y="3299602"/>
            <a:ext cx="3134162" cy="14575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8918" y="3299602"/>
            <a:ext cx="3134162" cy="1457528"/>
          </a:xfrm>
          <a:prstGeom prst="rect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err="1">
                <a:solidFill>
                  <a:schemeClr val="bg1"/>
                </a:solidFill>
              </a:rPr>
              <a:t>Model</a:t>
            </a:r>
            <a:endParaRPr lang="es-PE" sz="14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859103" y="3299602"/>
            <a:ext cx="3134162" cy="1457528"/>
            <a:chOff x="7859103" y="3779228"/>
            <a:chExt cx="3134162" cy="1457528"/>
          </a:xfrm>
        </p:grpSpPr>
        <p:sp>
          <p:nvSpPr>
            <p:cNvPr id="17" name="Rectangle 16"/>
            <p:cNvSpPr/>
            <p:nvPr/>
          </p:nvSpPr>
          <p:spPr>
            <a:xfrm>
              <a:off x="7859103" y="3779228"/>
              <a:ext cx="3134162" cy="1457528"/>
            </a:xfrm>
            <a:prstGeom prst="rect">
              <a:avLst/>
            </a:prstGeom>
            <a:solidFill>
              <a:srgbClr val="68217A"/>
            </a:solidFill>
            <a:ln>
              <a:solidFill>
                <a:srgbClr val="682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s-PE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s-PE" sz="1400" b="1" dirty="0" err="1" smtClean="0">
                  <a:solidFill>
                    <a:schemeClr val="bg1"/>
                  </a:solidFill>
                </a:rPr>
                <a:t>Providers</a:t>
              </a:r>
              <a:endParaRPr lang="es-PE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2520" y="4537615"/>
              <a:ext cx="588620" cy="4611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50202" y="4537615"/>
              <a:ext cx="543868" cy="4611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23132" y="4537615"/>
              <a:ext cx="586945" cy="46110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2504" y="4538163"/>
              <a:ext cx="670954" cy="460556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293823" y="5146185"/>
            <a:ext cx="560435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tool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install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--global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dotnet-ef</a:t>
            </a:r>
            <a:endParaRPr lang="es-P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SQLite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3638" y="1913961"/>
            <a:ext cx="102047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Microsoft.EntityFrameworkCore.Sqlite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8917" y="2562835"/>
            <a:ext cx="953414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Microsoft.EntityFrameworkCore.Design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27538" y="3868248"/>
            <a:ext cx="3936918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database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update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34" y="4522597"/>
            <a:ext cx="5876925" cy="1724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830772" y="3219374"/>
            <a:ext cx="45304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 migrations add </a:t>
            </a:r>
            <a:r>
              <a:rPr lang="en-US" dirty="0" smtClean="0">
                <a:solidFill>
                  <a:srgbClr val="E5E5E5"/>
                </a:solidFill>
                <a:latin typeface="Consolas" panose="020B0609020204030204" pitchFamily="49" charset="0"/>
              </a:rPr>
              <a:t>SQLite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7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SQL Server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3638" y="1913961"/>
            <a:ext cx="1020470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nn-NO" dirty="0">
                <a:solidFill>
                  <a:srgbClr val="F5F543"/>
                </a:solidFill>
                <a:latin typeface="Consolas" panose="020B0609020204030204" pitchFamily="49" charset="0"/>
              </a:rPr>
              <a:t>dotnet </a:t>
            </a:r>
            <a:r>
              <a:rPr lang="nn-NO" dirty="0">
                <a:solidFill>
                  <a:srgbClr val="E5E5E5"/>
                </a:solidFill>
                <a:latin typeface="Consolas" panose="020B0609020204030204" pitchFamily="49" charset="0"/>
              </a:rPr>
              <a:t>add package Microsoft.EntityFrameworkCore.SqlServer </a:t>
            </a:r>
            <a:r>
              <a:rPr lang="nn-NO" dirty="0">
                <a:solidFill>
                  <a:srgbClr val="666666"/>
                </a:solidFill>
                <a:latin typeface="Consolas" panose="020B0609020204030204" pitchFamily="49" charset="0"/>
              </a:rPr>
              <a:t>--version </a:t>
            </a:r>
            <a:r>
              <a:rPr lang="nn-NO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nn-NO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8917" y="2562835"/>
            <a:ext cx="9534143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Microsoft.EntityFrameworkCore.Design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</a:t>
            </a:r>
            <a:endParaRPr lang="es-PE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27538" y="3868248"/>
            <a:ext cx="3936918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database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update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34" y="4522597"/>
            <a:ext cx="5876925" cy="172402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830772" y="3219374"/>
            <a:ext cx="4530431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n-US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5E5E5"/>
                </a:solidFill>
                <a:latin typeface="Consolas" panose="020B0609020204030204" pitchFamily="49" charset="0"/>
              </a:rPr>
              <a:t>ef</a:t>
            </a:r>
            <a:r>
              <a:rPr lang="en-US" dirty="0">
                <a:solidFill>
                  <a:srgbClr val="E5E5E5"/>
                </a:solidFill>
                <a:latin typeface="Consolas" panose="020B0609020204030204" pitchFamily="49" charset="0"/>
              </a:rPr>
              <a:t> migrations add </a:t>
            </a:r>
            <a:r>
              <a:rPr lang="en-US" dirty="0" err="1" smtClean="0">
                <a:solidFill>
                  <a:srgbClr val="E5E5E5"/>
                </a:solidFill>
                <a:latin typeface="Consolas" panose="020B0609020204030204" pitchFamily="49" charset="0"/>
              </a:rPr>
              <a:t>SQLServer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6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135124" y="2875566"/>
            <a:ext cx="7921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5. SEGURIDAD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22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Auth0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Para asegurar nuestras Apis vamos a usar un servicio de autorización y autenticación de terceros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llamado Auth0. Este es un servicio que tiene implementados los estándares de seguridad OAuth2.0 y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OpenIDConnect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(OIDC) que nos ayudará a proteger nuestras Apis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09623" y="3466539"/>
            <a:ext cx="7572752" cy="2520779"/>
            <a:chOff x="2309623" y="3228795"/>
            <a:chExt cx="7572752" cy="2520779"/>
          </a:xfrm>
        </p:grpSpPr>
        <p:grpSp>
          <p:nvGrpSpPr>
            <p:cNvPr id="14" name="Group 13"/>
            <p:cNvGrpSpPr/>
            <p:nvPr/>
          </p:nvGrpSpPr>
          <p:grpSpPr>
            <a:xfrm>
              <a:off x="2309623" y="4604299"/>
              <a:ext cx="7572752" cy="1145275"/>
              <a:chOff x="1506311" y="4169664"/>
              <a:chExt cx="8970258" cy="1356629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410199" y="4169664"/>
                <a:ext cx="1371600" cy="1261872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s-PE" sz="2800" b="1" dirty="0" smtClean="0"/>
                  <a:t>API</a:t>
                </a:r>
                <a:endParaRPr lang="es-PE" sz="2800" b="1" dirty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8672" y="4339376"/>
                <a:ext cx="1078786" cy="70299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443338" y="5058430"/>
                <a:ext cx="1049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>
                    <a:solidFill>
                      <a:schemeClr val="accent1"/>
                    </a:solidFill>
                  </a:rPr>
                  <a:t>Internet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6939" y="4311267"/>
                <a:ext cx="697390" cy="69739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506311" y="5058430"/>
                <a:ext cx="10674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Browser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5657" y="4255561"/>
                <a:ext cx="870622" cy="870622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7635657" y="5126183"/>
                <a:ext cx="8706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smtClean="0">
                    <a:solidFill>
                      <a:schemeClr val="accent1"/>
                    </a:solidFill>
                  </a:rPr>
                  <a:t>Server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666" y="4381605"/>
                <a:ext cx="744578" cy="74457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9296502" y="5126183"/>
                <a:ext cx="1180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000" b="1" dirty="0" err="1" smtClean="0">
                    <a:solidFill>
                      <a:schemeClr val="accent1"/>
                    </a:solidFill>
                  </a:rPr>
                  <a:t>Database</a:t>
                </a:r>
                <a:endParaRPr lang="es-PE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Left-Right Arrow 25"/>
              <p:cNvSpPr/>
              <p:nvPr/>
            </p:nvSpPr>
            <p:spPr>
              <a:xfrm>
                <a:off x="6847416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7" name="Left-Right Arrow 26"/>
              <p:cNvSpPr/>
              <p:nvPr/>
            </p:nvSpPr>
            <p:spPr>
              <a:xfrm>
                <a:off x="8609767" y="4724893"/>
                <a:ext cx="777240" cy="151414"/>
              </a:xfrm>
              <a:prstGeom prst="left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2551989" y="4824532"/>
                <a:ext cx="769160" cy="147365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9" name="Left Arrow 28"/>
              <p:cNvSpPr/>
              <p:nvPr/>
            </p:nvSpPr>
            <p:spPr>
              <a:xfrm>
                <a:off x="2542997" y="4511412"/>
                <a:ext cx="778151" cy="148550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4573075" y="4824532"/>
                <a:ext cx="747610" cy="152211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1" name="Left Arrow 30"/>
              <p:cNvSpPr/>
              <p:nvPr/>
            </p:nvSpPr>
            <p:spPr>
              <a:xfrm>
                <a:off x="4556341" y="4511412"/>
                <a:ext cx="746334" cy="153396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38092" y="3228795"/>
              <a:ext cx="1292352" cy="54292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</p:pic>
        <p:grpSp>
          <p:nvGrpSpPr>
            <p:cNvPr id="3" name="Group 2"/>
            <p:cNvGrpSpPr/>
            <p:nvPr/>
          </p:nvGrpSpPr>
          <p:grpSpPr>
            <a:xfrm rot="16200000">
              <a:off x="5861636" y="3952031"/>
              <a:ext cx="645264" cy="392836"/>
              <a:chOff x="4515800" y="3677718"/>
              <a:chExt cx="645264" cy="392836"/>
            </a:xfrm>
          </p:grpSpPr>
          <p:sp>
            <p:nvSpPr>
              <p:cNvPr id="34" name="Right Arrow 33"/>
              <p:cNvSpPr/>
              <p:nvPr/>
            </p:nvSpPr>
            <p:spPr>
              <a:xfrm>
                <a:off x="4529927" y="3942056"/>
                <a:ext cx="631137" cy="128498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5" name="Left Arrow 34"/>
              <p:cNvSpPr/>
              <p:nvPr/>
            </p:nvSpPr>
            <p:spPr>
              <a:xfrm>
                <a:off x="4515800" y="3677718"/>
                <a:ext cx="630060" cy="129498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sp>
          <p:nvSpPr>
            <p:cNvPr id="36" name="Left-Right Arrow 35"/>
            <p:cNvSpPr/>
            <p:nvPr/>
          </p:nvSpPr>
          <p:spPr>
            <a:xfrm rot="20250113" flipV="1">
              <a:off x="3004629" y="4197072"/>
              <a:ext cx="2479087" cy="116258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0945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Auth2.0 + OIDC(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onnect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280467" y="1993627"/>
            <a:ext cx="6968391" cy="3633687"/>
            <a:chOff x="2280467" y="1993627"/>
            <a:chExt cx="6968391" cy="3633687"/>
          </a:xfrm>
        </p:grpSpPr>
        <p:pic>
          <p:nvPicPr>
            <p:cNvPr id="1026" name="Picture 2" descr="OAuth 2.0, OpenID Connect y JSON Web Tokens (JWT) ¿Qué es qué? -  return(GiS);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467" y="2177143"/>
              <a:ext cx="6968391" cy="345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1568" y="1993627"/>
              <a:ext cx="689883" cy="998935"/>
            </a:xfrm>
            <a:prstGeom prst="rect">
              <a:avLst/>
            </a:prstGeom>
          </p:spPr>
        </p:pic>
        <p:pic>
          <p:nvPicPr>
            <p:cNvPr id="32" name="Picture 2" descr="File:.NET Core Logo.svg - Wikimedia Commons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5416" y="2081179"/>
              <a:ext cx="823831" cy="823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594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 Apis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395" y="2677712"/>
            <a:ext cx="3700274" cy="354669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018" y="2675988"/>
            <a:ext cx="3694381" cy="355014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0" name="Rectangle 39"/>
          <p:cNvSpPr/>
          <p:nvPr/>
        </p:nvSpPr>
        <p:spPr>
          <a:xfrm>
            <a:off x="3233445" y="2176249"/>
            <a:ext cx="147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Cuenta</a:t>
            </a:r>
            <a:endParaRPr lang="es-PE" b="1" dirty="0"/>
          </a:p>
        </p:txBody>
      </p:sp>
      <p:sp>
        <p:nvSpPr>
          <p:cNvPr id="41" name="Rectangle 40"/>
          <p:cNvSpPr/>
          <p:nvPr/>
        </p:nvSpPr>
        <p:spPr>
          <a:xfrm>
            <a:off x="7676927" y="2176249"/>
            <a:ext cx="1068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Api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8974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sym typeface="Poppins"/>
              </a:rPr>
              <a:t>Permisos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689" y="2627311"/>
            <a:ext cx="7988143" cy="390459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283622" y="2151048"/>
            <a:ext cx="1616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Permisos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497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4. Roles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629508" y="2206070"/>
            <a:ext cx="293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Rol y Agregar Permisos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490" y="2855910"/>
            <a:ext cx="5614789" cy="316812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231" y="2855909"/>
            <a:ext cx="3729034" cy="316812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59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5.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49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Crear Usuario</a:t>
            </a:r>
            <a:endParaRPr lang="es-P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570" y="2762740"/>
            <a:ext cx="3905772" cy="337663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622" y="3163959"/>
            <a:ext cx="5806160" cy="25742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32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Curso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18913" y="1877752"/>
            <a:ext cx="9674352" cy="397031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Introducción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Teoría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Algo de Historia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SOAP vs REST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Escenario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Herramientas de Desarrollo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Creación del Proyecto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OpenAPI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Swagger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endParaRPr lang="es-PE" sz="1400" b="1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Almacenamiento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Entity</a:t>
            </a: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Framework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SQLite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SQL Server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Seguridad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Auth0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Apis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Permisos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Roles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Usuarios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Callbacks</a:t>
            </a:r>
            <a:endParaRPr lang="es-PE" sz="1400" dirty="0" smtClean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s-PE" sz="14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Authorization</a:t>
            </a:r>
            <a:endParaRPr lang="es-PE" sz="14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6. Callbacks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71532" y="1674786"/>
            <a:ext cx="4239677" cy="369332"/>
            <a:chOff x="3459571" y="1736515"/>
            <a:chExt cx="4239677" cy="369332"/>
          </a:xfrm>
        </p:grpSpPr>
        <p:sp>
          <p:nvSpPr>
            <p:cNvPr id="4" name="Rectangle 3"/>
            <p:cNvSpPr/>
            <p:nvPr/>
          </p:nvSpPr>
          <p:spPr>
            <a:xfrm>
              <a:off x="4702860" y="1736515"/>
              <a:ext cx="2996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b="1" dirty="0">
                  <a:solidFill>
                    <a:schemeClr val="accent2"/>
                  </a:solidFill>
                </a:rPr>
                <a:t>https://manage.auth0.com/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59571" y="1736515"/>
              <a:ext cx="1243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b="1" dirty="0" smtClean="0"/>
                <a:t>Ingresar 👉</a:t>
              </a:r>
              <a:endParaRPr lang="es-PE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3622" y="2151048"/>
            <a:ext cx="1625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 smtClean="0"/>
              <a:t>Configurar App</a:t>
            </a:r>
            <a:endParaRPr lang="es-P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05" y="2852928"/>
            <a:ext cx="5128737" cy="258775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143" y="2848486"/>
            <a:ext cx="4967750" cy="259219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690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7. Authorization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8852" y="2060609"/>
            <a:ext cx="10374294" cy="36933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 err="1">
                <a:solidFill>
                  <a:srgbClr val="F5F543"/>
                </a:solidFill>
                <a:latin typeface="Consolas" panose="020B0609020204030204" pitchFamily="49" charset="0"/>
              </a:rPr>
              <a:t>dotnet</a:t>
            </a:r>
            <a:r>
              <a:rPr lang="es-PE" dirty="0">
                <a:solidFill>
                  <a:srgbClr val="F5F543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add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package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rgbClr val="E5E5E5"/>
                </a:solidFill>
                <a:latin typeface="Consolas" panose="020B0609020204030204" pitchFamily="49" charset="0"/>
              </a:rPr>
              <a:t>Microsoft.AspNetCore.Authentication.JwtBearer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--</a:t>
            </a:r>
            <a:r>
              <a:rPr lang="es-PE" dirty="0" err="1">
                <a:solidFill>
                  <a:srgbClr val="666666"/>
                </a:solidFill>
                <a:latin typeface="Consolas" panose="020B0609020204030204" pitchFamily="49" charset="0"/>
              </a:rPr>
              <a:t>version</a:t>
            </a:r>
            <a:r>
              <a:rPr lang="es-PE" dirty="0">
                <a:solidFill>
                  <a:srgbClr val="666666"/>
                </a:solidFill>
                <a:latin typeface="Consolas" panose="020B0609020204030204" pitchFamily="49" charset="0"/>
              </a:rPr>
              <a:t> </a:t>
            </a:r>
            <a:r>
              <a:rPr lang="es-PE" dirty="0">
                <a:solidFill>
                  <a:srgbClr val="E5E5E5"/>
                </a:solidFill>
                <a:latin typeface="Consolas" panose="020B0609020204030204" pitchFamily="49" charset="0"/>
              </a:rPr>
              <a:t>6.0.3</a:t>
            </a:r>
            <a:endParaRPr lang="es-PE" dirty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411" y="2892933"/>
            <a:ext cx="8639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3114600" y="5125075"/>
            <a:ext cx="5962800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LIMA - PERÚ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Calle Monte Rosa 270 Of. 502, Santiago de Surco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contacto@singulartech.ai  / +51 992778439 / +51 999015208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www.singulartech.ai</a:t>
            </a: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14" name="Google Shape;214;p10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2825" y="614754"/>
            <a:ext cx="2766350" cy="4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>
            <a:spLocks noGrp="1"/>
          </p:cNvSpPr>
          <p:nvPr>
            <p:ph type="title"/>
          </p:nvPr>
        </p:nvSpPr>
        <p:spPr>
          <a:xfrm>
            <a:off x="3144936" y="2766218"/>
            <a:ext cx="59021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oppins"/>
              <a:buNone/>
            </a:pPr>
            <a:r>
              <a:rPr lang="en-US" sz="6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GRACIAS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Herramientas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64996" y="2864100"/>
            <a:ext cx="5775561" cy="1084724"/>
            <a:chOff x="2991422" y="3543416"/>
            <a:chExt cx="5775561" cy="1084724"/>
          </a:xfrm>
        </p:grpSpPr>
        <p:sp>
          <p:nvSpPr>
            <p:cNvPr id="11" name="Rectangle 10"/>
            <p:cNvSpPr/>
            <p:nvPr/>
          </p:nvSpPr>
          <p:spPr>
            <a:xfrm>
              <a:off x="4376742" y="3787526"/>
              <a:ext cx="43902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79D5ED"/>
                  </a:solidFill>
                </a:rPr>
                <a:t>Link de Descarga</a:t>
              </a:r>
              <a:r>
                <a:rPr lang="es-PE" sz="1400" b="1" dirty="0" smtClean="0">
                  <a:solidFill>
                    <a:srgbClr val="79D5ED"/>
                  </a:solidFill>
                </a:rPr>
                <a:t>:</a:t>
              </a:r>
              <a:endParaRPr lang="es-PE" sz="1400" b="1" u="sng" dirty="0" smtClean="0">
                <a:solidFill>
                  <a:srgbClr val="79D5ED"/>
                </a:solidFill>
              </a:endParaRPr>
            </a:p>
            <a:p>
              <a:r>
                <a:rPr lang="es-PE" sz="1400" b="1" u="sng" dirty="0">
                  <a:solidFill>
                    <a:srgbClr val="0070C0"/>
                  </a:solidFill>
                  <a:hlinkClick r:id="rId6"/>
                </a:rPr>
                <a:t>https://</a:t>
              </a:r>
              <a:r>
                <a:rPr lang="es-PE" sz="1400" b="1" u="sng" dirty="0" smtClean="0">
                  <a:solidFill>
                    <a:srgbClr val="0070C0"/>
                  </a:solidFill>
                  <a:hlinkClick r:id="rId6"/>
                </a:rPr>
                <a:t>docs.microsoft.com/en-us/sql/azure-data-studio</a:t>
              </a:r>
              <a:endParaRPr lang="es-PE" sz="1400" b="1" u="sng" dirty="0">
                <a:solidFill>
                  <a:srgbClr val="0070C0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991422" y="3543416"/>
              <a:ext cx="1523302" cy="1084724"/>
              <a:chOff x="2907816" y="3786439"/>
              <a:chExt cx="1523302" cy="108472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4007" y="3786439"/>
                <a:ext cx="883050" cy="88305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907816" y="4563386"/>
                <a:ext cx="15233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err="1" smtClean="0">
                    <a:solidFill>
                      <a:srgbClr val="33C0E3"/>
                    </a:solidFill>
                  </a:rPr>
                  <a:t>Azure</a:t>
                </a:r>
                <a:r>
                  <a:rPr lang="es-PE" sz="1400" b="1" dirty="0" smtClean="0">
                    <a:solidFill>
                      <a:srgbClr val="33C0E3"/>
                    </a:solidFill>
                  </a:rPr>
                  <a:t> Data Studio</a:t>
                </a:r>
                <a:endParaRPr lang="es-PE" sz="1400" b="1" dirty="0">
                  <a:solidFill>
                    <a:srgbClr val="33C0E3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3147802" y="1802499"/>
            <a:ext cx="5001386" cy="956900"/>
            <a:chOff x="3040006" y="2174151"/>
            <a:chExt cx="5001386" cy="956900"/>
          </a:xfrm>
        </p:grpSpPr>
        <p:sp>
          <p:nvSpPr>
            <p:cNvPr id="8" name="Rectangle 7"/>
            <p:cNvSpPr/>
            <p:nvPr/>
          </p:nvSpPr>
          <p:spPr>
            <a:xfrm>
              <a:off x="4274463" y="2294429"/>
              <a:ext cx="37669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753DB8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://visualstudio.microsoft.com/downloads/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40006" y="2174151"/>
              <a:ext cx="1157689" cy="956900"/>
              <a:chOff x="3040006" y="2421775"/>
              <a:chExt cx="1157689" cy="9569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8"/>
              <a:srcRect l="16293" r="18162" b="21440"/>
              <a:stretch/>
            </p:blipFill>
            <p:spPr>
              <a:xfrm>
                <a:off x="3155840" y="2421775"/>
                <a:ext cx="933218" cy="670737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040006" y="3070898"/>
                <a:ext cx="11576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 smtClean="0">
                    <a:solidFill>
                      <a:srgbClr val="753DB8"/>
                    </a:solidFill>
                  </a:rPr>
                  <a:t>Visual Studio</a:t>
                </a:r>
                <a:endParaRPr lang="es-PE" sz="1400" b="1" dirty="0">
                  <a:solidFill>
                    <a:srgbClr val="753DB8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2812228" y="5311065"/>
            <a:ext cx="3676976" cy="952677"/>
            <a:chOff x="2854953" y="5204947"/>
            <a:chExt cx="3676976" cy="952677"/>
          </a:xfrm>
        </p:grpSpPr>
        <p:grpSp>
          <p:nvGrpSpPr>
            <p:cNvPr id="16" name="Group 15"/>
            <p:cNvGrpSpPr/>
            <p:nvPr/>
          </p:nvGrpSpPr>
          <p:grpSpPr>
            <a:xfrm>
              <a:off x="2854953" y="5204947"/>
              <a:ext cx="1828834" cy="952677"/>
              <a:chOff x="2771347" y="5454713"/>
              <a:chExt cx="1828834" cy="952677"/>
            </a:xfrm>
          </p:grpSpPr>
          <p:pic>
            <p:nvPicPr>
              <p:cNvPr id="1030" name="Picture 6" descr="DB Browser for SQLite FULL - IntercambiosVirtuales"/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7653" y="5454713"/>
                <a:ext cx="656223" cy="656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2771347" y="6099613"/>
                <a:ext cx="18288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PE" sz="1400" b="1" dirty="0">
                    <a:solidFill>
                      <a:srgbClr val="878787"/>
                    </a:solidFill>
                  </a:rPr>
                  <a:t>DB Browser </a:t>
                </a:r>
                <a:r>
                  <a:rPr lang="es-PE" sz="1400" b="1" dirty="0" err="1">
                    <a:solidFill>
                      <a:srgbClr val="878787"/>
                    </a:solidFill>
                  </a:rPr>
                  <a:t>for</a:t>
                </a:r>
                <a:r>
                  <a:rPr lang="es-PE" sz="1400" b="1" dirty="0">
                    <a:solidFill>
                      <a:srgbClr val="878787"/>
                    </a:solidFill>
                  </a:rPr>
                  <a:t> </a:t>
                </a:r>
                <a:r>
                  <a:rPr lang="es-PE" sz="1400" b="1" dirty="0" err="1" smtClean="0">
                    <a:solidFill>
                      <a:srgbClr val="878787"/>
                    </a:solidFill>
                  </a:rPr>
                  <a:t>SQLite</a:t>
                </a:r>
                <a:endParaRPr lang="es-PE" sz="1400" b="1" dirty="0">
                  <a:solidFill>
                    <a:srgbClr val="878787"/>
                  </a:solidFill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385892" y="5340354"/>
              <a:ext cx="21460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878787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://sqlitebrowser.org/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62945" y="4123089"/>
            <a:ext cx="6619082" cy="960548"/>
            <a:chOff x="4517482" y="4085738"/>
            <a:chExt cx="6619082" cy="960548"/>
          </a:xfrm>
        </p:grpSpPr>
        <p:sp>
          <p:nvSpPr>
            <p:cNvPr id="24" name="Rectangle 23"/>
            <p:cNvSpPr/>
            <p:nvPr/>
          </p:nvSpPr>
          <p:spPr>
            <a:xfrm>
              <a:off x="5915391" y="4198599"/>
              <a:ext cx="52211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>
                  <a:solidFill>
                    <a:srgbClr val="E23029"/>
                  </a:solidFill>
                </a:rPr>
                <a:t>Link de Descarga:</a:t>
              </a:r>
            </a:p>
            <a:p>
              <a:r>
                <a:rPr lang="es-PE" sz="1400" b="1" u="sng" dirty="0" smtClean="0">
                  <a:solidFill>
                    <a:srgbClr val="0070C0"/>
                  </a:solidFill>
                </a:rPr>
                <a:t>https</a:t>
              </a:r>
              <a:r>
                <a:rPr lang="es-PE" sz="1400" b="1" u="sng" dirty="0">
                  <a:solidFill>
                    <a:srgbClr val="0070C0"/>
                  </a:solidFill>
                </a:rPr>
                <a:t>://www.microsoft.com/es-es/sql-server/sql-server-downloads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17482" y="4085738"/>
              <a:ext cx="1411167" cy="67045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643001" y="4738509"/>
              <a:ext cx="9861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1400" b="1" dirty="0" smtClean="0">
                  <a:solidFill>
                    <a:srgbClr val="E23029"/>
                  </a:solidFill>
                </a:rPr>
                <a:t>SQL Server</a:t>
              </a:r>
              <a:endParaRPr lang="es-PE" sz="1400" b="1" dirty="0">
                <a:solidFill>
                  <a:srgbClr val="E230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8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 picture containing laser, light&#10;&#10;Description automatically generated"/>
          <p:cNvPicPr preferRelativeResize="0"/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0" y="5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07386" y="2875566"/>
            <a:ext cx="6777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 smtClean="0">
                <a:solidFill>
                  <a:schemeClr val="bg1"/>
                </a:solidFill>
              </a:rPr>
              <a:t>1. INTRODUCCIÓN</a:t>
            </a:r>
            <a:endParaRPr lang="es-P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.Net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874921"/>
            <a:ext cx="96743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 Core es una plataforma de desarrollo de código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abierto permite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desarrollar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aplicaciones Web, Desktop, Mobile y también Apis. En pocos pasos y con código simple se puede desarrollar un api completamente funcional que 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puede cubrir aspectos como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Documentación, 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Routing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, Lectura/Escritura de Datos y Autenticación que son los aspectos básicos que debe tener 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una aplicación back-</a:t>
            </a:r>
            <a:r>
              <a:rPr lang="es-PE" sz="16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end</a:t>
            </a:r>
            <a:r>
              <a:rPr lang="es-PE" sz="16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endParaRPr lang="es-PE" sz="16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b="1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.Net</a:t>
            </a:r>
            <a:r>
              <a:rPr lang="es-PE" sz="1600" b="1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Core es el corazón del ecosistema de desarrollo soportado por Microsoft</a:t>
            </a:r>
            <a:endParaRPr lang="es-PE" sz="1600" b="1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pic>
        <p:nvPicPr>
          <p:cNvPr id="22" name="Picture 2" descr="File:.NET Core Logo.svg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15" y="4657119"/>
            <a:ext cx="1030226" cy="10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.softwarereviews.com/production/logos/offerings/3733/large/Microsoft-Azure-DevOps.png?1631121799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0" y="4275733"/>
            <a:ext cx="1342910" cy="7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afe-connect.com/wp-content/uploads/2021/10/Logo-Microsoft-Az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56" y="4299796"/>
            <a:ext cx="1560510" cy="7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mindreau.files.wordpress.com/2012/01/visual-studio-2013-logo.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0" y="5507498"/>
            <a:ext cx="1551694" cy="7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miro.medium.com/max/724/0*pES2qeAWBDaWh6eO.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56" y="5443024"/>
            <a:ext cx="1474184" cy="8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Teoría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363382" y="2035175"/>
            <a:ext cx="9674352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Un API (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Application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Programming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Interface) es un set de herramientas, definiciones y protocolos para integrar aplicaciones de software y servicios, estas definiciones nos permiten comunicar nuestros productos de software y servicios de software con otros productos y servicios sin la necesidad de modificar constantemente nuestra infraestructura.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10870" y="4159504"/>
            <a:ext cx="8970258" cy="1356629"/>
            <a:chOff x="1506311" y="4169664"/>
            <a:chExt cx="8970258" cy="1356629"/>
          </a:xfrm>
        </p:grpSpPr>
        <p:sp>
          <p:nvSpPr>
            <p:cNvPr id="6" name="Rounded Rectangle 5"/>
            <p:cNvSpPr/>
            <p:nvPr/>
          </p:nvSpPr>
          <p:spPr>
            <a:xfrm>
              <a:off x="5410199" y="4169664"/>
              <a:ext cx="1371600" cy="1261872"/>
            </a:xfrm>
            <a:prstGeom prst="round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s-PE" sz="2800" b="1" dirty="0" smtClean="0"/>
                <a:t>API</a:t>
              </a:r>
              <a:endParaRPr lang="es-PE" sz="28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8672" y="4339376"/>
              <a:ext cx="1078786" cy="70299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43338" y="5058430"/>
              <a:ext cx="1049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>
                  <a:solidFill>
                    <a:schemeClr val="accent1"/>
                  </a:solidFill>
                </a:rPr>
                <a:t>Internet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939" y="4311267"/>
              <a:ext cx="697390" cy="69739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1506311" y="5058430"/>
              <a:ext cx="1067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smtClean="0">
                  <a:solidFill>
                    <a:schemeClr val="accent1"/>
                  </a:solidFill>
                </a:rPr>
                <a:t>Browser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657" y="4255561"/>
              <a:ext cx="870622" cy="870622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7635657" y="5126183"/>
              <a:ext cx="870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smtClean="0">
                  <a:solidFill>
                    <a:schemeClr val="accent1"/>
                  </a:solidFill>
                </a:rPr>
                <a:t>Server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666" y="4381605"/>
              <a:ext cx="744578" cy="74457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9296502" y="5126183"/>
              <a:ext cx="1180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2000" b="1" dirty="0" err="1" smtClean="0">
                  <a:solidFill>
                    <a:schemeClr val="accent1"/>
                  </a:solidFill>
                </a:rPr>
                <a:t>Database</a:t>
              </a:r>
              <a:endParaRPr lang="es-P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Left-Right Arrow 58"/>
            <p:cNvSpPr/>
            <p:nvPr/>
          </p:nvSpPr>
          <p:spPr>
            <a:xfrm>
              <a:off x="6847416" y="4724893"/>
              <a:ext cx="777240" cy="151414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1" name="Left-Right Arrow 60"/>
            <p:cNvSpPr/>
            <p:nvPr/>
          </p:nvSpPr>
          <p:spPr>
            <a:xfrm>
              <a:off x="8609767" y="4724893"/>
              <a:ext cx="777240" cy="151414"/>
            </a:xfrm>
            <a:prstGeom prst="left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551989" y="4824532"/>
              <a:ext cx="769160" cy="147365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Left Arrow 14"/>
            <p:cNvSpPr/>
            <p:nvPr/>
          </p:nvSpPr>
          <p:spPr>
            <a:xfrm>
              <a:off x="2542997" y="4511412"/>
              <a:ext cx="778151" cy="148550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4573075" y="4824532"/>
              <a:ext cx="747610" cy="152211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5" name="Left Arrow 64"/>
            <p:cNvSpPr/>
            <p:nvPr/>
          </p:nvSpPr>
          <p:spPr>
            <a:xfrm>
              <a:off x="4556341" y="4511412"/>
              <a:ext cx="746334" cy="153396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Algo</a:t>
            </a:r>
            <a:r>
              <a:rPr lang="en-US" sz="6000" b="1" dirty="0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6000" b="1" dirty="0" err="1" smtClean="0">
                <a:solidFill>
                  <a:srgbClr val="102A6A"/>
                </a:solidFill>
                <a:latin typeface="Poppins"/>
                <a:ea typeface="Poppins"/>
                <a:cs typeface="Poppins"/>
                <a:sym typeface="Poppins"/>
              </a:rPr>
              <a:t>Historia</a:t>
            </a:r>
            <a:endParaRPr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1064" y="6483095"/>
            <a:ext cx="38831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https://dev.to/mikechatsky/net-core-for-net-frameworkers-n8m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26806" y="4565513"/>
            <a:ext cx="5512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Es importante saber que .Net Framework y .Net Core son dos </a:t>
            </a:r>
            <a:r>
              <a:rPr lang="es-PE" sz="1200" dirty="0" err="1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frameworks</a:t>
            </a: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separados con su propio ciclo de vida. .Net Core fue diseñado para extender a su predecesor y ofrecer soluciones a los mismos </a:t>
            </a:r>
            <a:r>
              <a:rPr lang="es-PE" sz="12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problemas (Desktop, Web, </a:t>
            </a:r>
            <a:r>
              <a:rPr lang="es-PE" sz="1200" dirty="0" smtClean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Mobile, Cloud y Otros)</a:t>
            </a:r>
            <a:endParaRPr lang="es-PE" sz="1200" dirty="0">
              <a:solidFill>
                <a:srgbClr val="102A6A"/>
              </a:solidFill>
              <a:latin typeface="Poppins Light"/>
              <a:ea typeface="Poppins Light"/>
              <a:cs typeface="Poppins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18620" y="1709928"/>
            <a:ext cx="9464069" cy="4773167"/>
            <a:chOff x="1818620" y="1709928"/>
            <a:chExt cx="9464069" cy="4773167"/>
          </a:xfrm>
        </p:grpSpPr>
        <p:pic>
          <p:nvPicPr>
            <p:cNvPr id="1026" name="Picture 2" descr="Net Core for .Net Frameworkers - DEV Communit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620" y="1709928"/>
              <a:ext cx="8554758" cy="4773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10368289" y="3669897"/>
              <a:ext cx="914400" cy="914400"/>
            </a:xfrm>
            <a:prstGeom prst="ellipse">
              <a:avLst/>
            </a:prstGeom>
            <a:solidFill>
              <a:srgbClr val="903FDB"/>
            </a:solidFill>
            <a:ln>
              <a:solidFill>
                <a:srgbClr val="903F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b="1" dirty="0" err="1" smtClean="0">
                  <a:solidFill>
                    <a:srgbClr val="E3C3C9"/>
                  </a:solidFill>
                </a:rPr>
                <a:t>.Net</a:t>
              </a:r>
              <a:r>
                <a:rPr lang="es-PE" sz="1400" b="1" dirty="0" smtClean="0">
                  <a:solidFill>
                    <a:srgbClr val="E3C3C9"/>
                  </a:solidFill>
                </a:rPr>
                <a:t> 6</a:t>
              </a:r>
              <a:endParaRPr lang="es-PE" sz="1400" b="1" dirty="0">
                <a:solidFill>
                  <a:srgbClr val="E3C3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7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827105" y="552189"/>
            <a:ext cx="105377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A6A"/>
              </a:buClr>
              <a:buSzPts val="6000"/>
              <a:buFont typeface="Poppins"/>
              <a:buNone/>
            </a:pPr>
            <a:r>
              <a:rPr lang="en-US" sz="6000" b="1" dirty="0" smtClean="0">
                <a:solidFill>
                  <a:srgbClr val="102A6A"/>
                </a:solidFill>
                <a:latin typeface="Poppins"/>
                <a:sym typeface="Poppins"/>
              </a:rPr>
              <a:t>3. SOAP vs REST</a:t>
            </a:r>
            <a:endParaRPr dirty="0"/>
          </a:p>
        </p:txBody>
      </p:sp>
      <p:sp>
        <p:nvSpPr>
          <p:cNvPr id="45" name="Rectangle 44"/>
          <p:cNvSpPr/>
          <p:nvPr/>
        </p:nvSpPr>
        <p:spPr>
          <a:xfrm>
            <a:off x="1258823" y="1797431"/>
            <a:ext cx="967435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Simple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Object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Access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Protocol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(SOAP) y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Representational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</a:t>
            </a:r>
            <a:r>
              <a:rPr lang="es-PE" sz="1600" dirty="0" err="1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State</a:t>
            </a:r>
            <a:r>
              <a:rPr lang="es-PE" sz="1600" dirty="0">
                <a:solidFill>
                  <a:srgbClr val="102A6A"/>
                </a:solidFill>
                <a:latin typeface="Poppins Light"/>
                <a:ea typeface="Poppins Light"/>
                <a:cs typeface="Poppins Light"/>
              </a:rPr>
              <a:t> Transfer (REST) son dos tecnologías que han ayudado a que las API sean más simples en su diseño y más útiles en su implementación.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265" y="0"/>
            <a:ext cx="1198733" cy="119873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273508"/>
              </p:ext>
            </p:extLst>
          </p:nvPr>
        </p:nvGraphicFramePr>
        <p:xfrm>
          <a:off x="1294931" y="2761748"/>
          <a:ext cx="9602136" cy="3179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01068">
                  <a:extLst>
                    <a:ext uri="{9D8B030D-6E8A-4147-A177-3AD203B41FA5}">
                      <a16:colId xmlns:a16="http://schemas.microsoft.com/office/drawing/2014/main" val="3757477262"/>
                    </a:ext>
                  </a:extLst>
                </a:gridCol>
                <a:gridCol w="4801068">
                  <a:extLst>
                    <a:ext uri="{9D8B030D-6E8A-4147-A177-3AD203B41FA5}">
                      <a16:colId xmlns:a16="http://schemas.microsoft.com/office/drawing/2014/main" val="2122769008"/>
                    </a:ext>
                  </a:extLst>
                </a:gridCol>
              </a:tblGrid>
              <a:tr h="376374"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 smtClean="0"/>
                        <a:t>SOAP</a:t>
                      </a:r>
                      <a:endParaRPr lang="en-GB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 smtClean="0"/>
                        <a:t>REST</a:t>
                      </a:r>
                      <a:endParaRPr lang="en-GB" sz="18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567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Xml-based message protocol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Architectural style protocol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267752"/>
                  </a:ext>
                </a:extLst>
              </a:tr>
              <a:tr h="251254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Uses WSDL for communication between</a:t>
                      </a:r>
                      <a:r>
                        <a:rPr lang="en-GB" sz="1400" baseline="0" noProof="0" dirty="0" smtClean="0"/>
                        <a:t> consumer and provider</a:t>
                      </a:r>
                      <a:r>
                        <a:rPr lang="en-GB" sz="1400" noProof="0" dirty="0" smtClean="0"/>
                        <a:t> 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Uses XML or JSON to send and receive data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0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Invokes</a:t>
                      </a:r>
                      <a:r>
                        <a:rPr lang="en-GB" sz="1400" baseline="0" noProof="0" dirty="0" smtClean="0"/>
                        <a:t> services by calling RPC (Remote Procedure Calls) method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Simply calls</a:t>
                      </a:r>
                      <a:r>
                        <a:rPr lang="en-GB" sz="1400" baseline="0" noProof="0" dirty="0" smtClean="0"/>
                        <a:t> services via URL path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57495"/>
                  </a:ext>
                </a:extLst>
              </a:tr>
              <a:tr h="330706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Does not return</a:t>
                      </a:r>
                      <a:r>
                        <a:rPr lang="en-GB" sz="1400" baseline="0" noProof="0" dirty="0" smtClean="0"/>
                        <a:t> human readable result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Result is readable which is just plain XML or JSON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222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Transfer is over HTTP,</a:t>
                      </a:r>
                      <a:r>
                        <a:rPr lang="en-GB" sz="1400" baseline="0" noProof="0" dirty="0" smtClean="0"/>
                        <a:t> also uses other protocols such as SMTP, FTP, etc.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Transfer is over HTTP</a:t>
                      </a:r>
                      <a:r>
                        <a:rPr lang="en-GB" sz="1400" baseline="0" noProof="0" dirty="0" smtClean="0"/>
                        <a:t> only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71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Javascript can call</a:t>
                      </a:r>
                      <a:r>
                        <a:rPr lang="en-GB" sz="1400" baseline="0" noProof="0" dirty="0" smtClean="0"/>
                        <a:t> SOAP, but is difficult to implement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Easy to call from Javascript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65341"/>
                  </a:ext>
                </a:extLst>
              </a:tr>
              <a:tr h="522056"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Performance is not great compared to REST</a:t>
                      </a:r>
                      <a:endParaRPr lang="en-GB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 smtClean="0"/>
                        <a:t>Performance is much better compared to SOAP, less CPU</a:t>
                      </a:r>
                      <a:r>
                        <a:rPr lang="en-GB" sz="1400" baseline="0" noProof="0" dirty="0" smtClean="0"/>
                        <a:t> intensive, lighter code, etc.</a:t>
                      </a:r>
                      <a:endParaRPr lang="en-GB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3847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41242" y="6484929"/>
            <a:ext cx="35862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100" u="sng" dirty="0">
                <a:solidFill>
                  <a:srgbClr val="0070C0"/>
                </a:solidFill>
              </a:rPr>
              <a:t>https://geekviews.tech/difference-between-soap-and-rest/</a:t>
            </a:r>
          </a:p>
        </p:txBody>
      </p:sp>
    </p:spTree>
    <p:extLst>
      <p:ext uri="{BB962C8B-B14F-4D97-AF65-F5344CB8AC3E}">
        <p14:creationId xmlns:p14="http://schemas.microsoft.com/office/powerpoint/2010/main" val="4290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1095</Words>
  <Application>Microsoft Office PowerPoint</Application>
  <PresentationFormat>Widescreen</PresentationFormat>
  <Paragraphs>164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Poppins</vt:lpstr>
      <vt:lpstr>Poppins Light</vt:lpstr>
      <vt:lpstr>Poppins SemiBold</vt:lpstr>
      <vt:lpstr>Office Theme</vt:lpstr>
      <vt:lpstr>PowerPoint Presentation</vt:lpstr>
      <vt:lpstr>.Net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Estanislao Contreras</dc:creator>
  <cp:lastModifiedBy>Nelsson José Aguilar Salvador</cp:lastModifiedBy>
  <cp:revision>203</cp:revision>
  <dcterms:created xsi:type="dcterms:W3CDTF">2021-10-26T17:10:54Z</dcterms:created>
  <dcterms:modified xsi:type="dcterms:W3CDTF">2022-05-03T23:03:39Z</dcterms:modified>
</cp:coreProperties>
</file>